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8" r:id="rId2"/>
    <p:sldId id="349" r:id="rId3"/>
    <p:sldId id="453" r:id="rId4"/>
    <p:sldId id="417" r:id="rId5"/>
    <p:sldId id="418" r:id="rId6"/>
    <p:sldId id="424" r:id="rId7"/>
    <p:sldId id="419" r:id="rId8"/>
    <p:sldId id="420" r:id="rId9"/>
    <p:sldId id="421" r:id="rId10"/>
    <p:sldId id="422" r:id="rId11"/>
    <p:sldId id="423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439E87-A815-4BE4-8E38-180C02822B54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C54A75-C5F7-48DC-91BD-6C212037C3E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50697A-CEC5-423C-AD61-02F64E3D889E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DAB90E-BD92-4524-8563-048B0EF3FDCE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CAEDD7-F6FF-4CE0-86C5-D4A7B46A0CF0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701E1C-3B20-48AD-B587-D456D929BC06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2FD41E-3E05-448B-BE70-75EA50162ACE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BD0243-76E2-4B2D-BE41-538136FAF5F0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BF6CC0B-50C9-471C-924A-D07C70FF67EB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A6FD54-997D-49CE-B82D-DB0F57A0513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78D1B9-E1B6-4B3F-B770-5794E4AC12D8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3541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32BDEB-930B-4976-98CD-A6D29052EDF1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7DF213-CED4-4940-BD97-2848C4F67C8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3005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F83853-34D8-4683-8FBE-D7D96F1EA864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81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F77C90-21E4-4C95-A64C-DA7CEFB7B51A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6368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FAB3B5-C14C-409D-AEE3-D05E06CA166C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6263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88AFBA-247C-49F9-804C-21C436F5684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1886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7AA04-9EAA-4ABA-8711-4C2880D2B28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584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49FCB1C-EF2F-47F2-B9E1-9FC6B4FEC323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11: Load and Generators, Bus Admittance Matrix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Linear Power System Elements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89798"/>
              </p:ext>
            </p:extLst>
          </p:nvPr>
        </p:nvGraphicFramePr>
        <p:xfrm>
          <a:off x="457200" y="1280160"/>
          <a:ext cx="68453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Equation" r:id="rId4" imgW="6845300" imgH="3009900" progId="Equation.DSMT4">
                  <p:embed/>
                </p:oleObj>
              </mc:Choice>
              <mc:Fallback>
                <p:oleObj name="Equation" r:id="rId4" imgW="6845300" imgH="300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453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5" descr="Fig92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62" r="11765" b="81944"/>
          <a:stretch>
            <a:fillRect/>
          </a:stretch>
        </p:blipFill>
        <p:spPr bwMode="auto">
          <a:xfrm>
            <a:off x="457200" y="4419600"/>
            <a:ext cx="59436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Nonlinear Power System Elements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600200"/>
          </a:xfrm>
        </p:spPr>
        <p:txBody>
          <a:bodyPr/>
          <a:lstStyle/>
          <a:p>
            <a:pPr marL="0" indent="0"/>
            <a:r>
              <a:rPr lang="en-US" altLang="en-US" dirty="0" smtClean="0"/>
              <a:t>Constant power loads and generator injections are nonlinear and hence systems with these elements can not be analyzed by superposition</a:t>
            </a:r>
          </a:p>
        </p:txBody>
      </p:sp>
      <p:pic>
        <p:nvPicPr>
          <p:cNvPr id="36868" name="Picture 4" descr="Fig9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7631"/>
          <a:stretch>
            <a:fillRect/>
          </a:stretch>
        </p:blipFill>
        <p:spPr bwMode="auto">
          <a:xfrm>
            <a:off x="762000" y="2667000"/>
            <a:ext cx="59436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7267575" cy="94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Nonlinear problems can be very difficult to solve,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and usually require an iterative approach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01000" cy="838200"/>
          </a:xfrm>
        </p:spPr>
        <p:txBody>
          <a:bodyPr/>
          <a:lstStyle/>
          <a:p>
            <a:r>
              <a:rPr lang="en-US" altLang="en-US" smtClean="0"/>
              <a:t>Nonlinear Systems May Have Multiple Solutions or No Solution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990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Example 1:	x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- 2 = 0 has solutions x = </a:t>
            </a:r>
            <a:r>
              <a:rPr lang="en-US" altLang="en-US" dirty="0" smtClean="0">
                <a:sym typeface="Symbol" pitchFamily="18" charset="2"/>
              </a:rPr>
              <a:t>1.414…</a:t>
            </a:r>
          </a:p>
          <a:p>
            <a:pPr marL="0" indent="0">
              <a:buNone/>
            </a:pPr>
            <a:r>
              <a:rPr lang="en-US" altLang="en-US" dirty="0" smtClean="0">
                <a:sym typeface="Symbol" pitchFamily="18" charset="2"/>
              </a:rPr>
              <a:t>Example 2:  </a:t>
            </a:r>
            <a:r>
              <a:rPr lang="en-US" altLang="en-US" dirty="0" smtClean="0"/>
              <a:t>x</a:t>
            </a:r>
            <a:r>
              <a:rPr lang="en-US" altLang="en-US" baseline="30000" dirty="0" smtClean="0"/>
              <a:t>2</a:t>
            </a:r>
            <a:r>
              <a:rPr lang="en-US" altLang="en-US" dirty="0" smtClean="0">
                <a:sym typeface="Symbol" pitchFamily="18" charset="2"/>
              </a:rPr>
              <a:t> + 2 = 0 has no real solution</a:t>
            </a:r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663575" y="2538816"/>
            <a:ext cx="7057426" cy="3743325"/>
            <a:chOff x="663575" y="2538816"/>
            <a:chExt cx="7057426" cy="3743325"/>
          </a:xfrm>
        </p:grpSpPr>
        <p:pic>
          <p:nvPicPr>
            <p:cNvPr id="37892" name="Picture 4" descr="fig96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75" y="3078956"/>
              <a:ext cx="6781800" cy="2433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3" name="Text Box 5"/>
            <p:cNvSpPr txBox="1">
              <a:spLocks noChangeArrowheads="1"/>
            </p:cNvSpPr>
            <p:nvPr/>
          </p:nvSpPr>
          <p:spPr bwMode="auto">
            <a:xfrm>
              <a:off x="805851" y="2538816"/>
              <a:ext cx="20304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f</a:t>
              </a:r>
              <a:r>
                <a:rPr lang="en-US" altLang="en-US" sz="2800"/>
                <a:t>(x) = x</a:t>
              </a:r>
              <a:r>
                <a:rPr lang="en-US" altLang="en-US" sz="2800" baseline="30000"/>
                <a:t>2</a:t>
              </a:r>
              <a:r>
                <a:rPr lang="en-US" altLang="en-US" sz="2800"/>
                <a:t> - 2  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4707926" y="2548341"/>
              <a:ext cx="21113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f</a:t>
              </a:r>
              <a:r>
                <a:rPr lang="en-US" altLang="en-US" sz="2800"/>
                <a:t>(x) = x</a:t>
              </a:r>
              <a:r>
                <a:rPr lang="en-US" altLang="en-US" sz="2800" baseline="30000"/>
                <a:t>2</a:t>
              </a:r>
              <a:r>
                <a:rPr lang="en-US" altLang="en-US" sz="2800"/>
                <a:t> + 2  </a:t>
              </a:r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2040926" y="4605741"/>
              <a:ext cx="533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H="1" flipV="1">
              <a:off x="1278926" y="4529541"/>
              <a:ext cx="76200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669326" y="5824941"/>
              <a:ext cx="36480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two solutions where f(x) = 0</a:t>
              </a: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5165126" y="5748741"/>
              <a:ext cx="2555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no solution f(x) = 0</a:t>
              </a:r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H="1" flipV="1">
              <a:off x="5698526" y="4605741"/>
              <a:ext cx="15240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Multiple Solution Example 3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838200"/>
          </a:xfrm>
        </p:spPr>
        <p:txBody>
          <a:bodyPr/>
          <a:lstStyle/>
          <a:p>
            <a:r>
              <a:rPr lang="en-US" altLang="en-US" dirty="0" smtClean="0"/>
              <a:t>The dc system shown below has two solutions:</a:t>
            </a:r>
          </a:p>
        </p:txBody>
      </p:sp>
      <p:pic>
        <p:nvPicPr>
          <p:cNvPr id="2053" name="Picture 4" descr="Fig96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3100"/>
            <a:ext cx="3886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5334000" y="2120900"/>
            <a:ext cx="27193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where the 18 watt</a:t>
            </a:r>
          </a:p>
          <a:p>
            <a:pPr eaLnBrk="1" hangingPunct="1"/>
            <a:r>
              <a:rPr lang="en-US" altLang="en-US" sz="2800"/>
              <a:t>load is a resistive</a:t>
            </a:r>
          </a:p>
          <a:p>
            <a:pPr eaLnBrk="1" hangingPunct="1"/>
            <a:r>
              <a:rPr lang="en-US" altLang="en-US" sz="2800"/>
              <a:t>load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720278"/>
              </p:ext>
            </p:extLst>
          </p:nvPr>
        </p:nvGraphicFramePr>
        <p:xfrm>
          <a:off x="533400" y="3505200"/>
          <a:ext cx="58420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Equation" r:id="rId5" imgW="5842000" imgH="2679700" progId="Equation.DSMT4">
                  <p:embed/>
                </p:oleObj>
              </mc:Choice>
              <mc:Fallback>
                <p:oleObj name="Equation" r:id="rId5" imgW="5842000" imgH="267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05200"/>
                        <a:ext cx="58420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781800" y="4419600"/>
            <a:ext cx="1800225" cy="13731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What is the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accent4"/>
                </a:solidFill>
              </a:rPr>
              <a:t>maximum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 err="1">
                <a:solidFill>
                  <a:schemeClr val="accent4"/>
                </a:solidFill>
              </a:rPr>
              <a:t>P</a:t>
            </a:r>
            <a:r>
              <a:rPr lang="en-US" altLang="en-US" sz="2800" baseline="-25000" dirty="0" err="1">
                <a:solidFill>
                  <a:schemeClr val="accent4"/>
                </a:solidFill>
              </a:rPr>
              <a:t>Load</a:t>
            </a:r>
            <a:r>
              <a:rPr lang="en-US" altLang="en-US" sz="2800" dirty="0">
                <a:solidFill>
                  <a:schemeClr val="accent4"/>
                </a:solidFill>
                <a:latin typeface="Times" charset="0"/>
              </a:rPr>
              <a:t>?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Bus Admittance Matrix or Y</a:t>
            </a:r>
            <a:r>
              <a:rPr lang="en-US" altLang="en-US" baseline="-25000" smtClean="0"/>
              <a:t>bus</a:t>
            </a:r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First step in solving the power flow is to create what is known as the bus admittance matrix, often call the </a:t>
            </a:r>
            <a:r>
              <a:rPr lang="en-US" altLang="en-US" b="1" dirty="0" err="1" smtClean="0"/>
              <a:t>Y</a:t>
            </a:r>
            <a:r>
              <a:rPr lang="en-US" altLang="en-US" baseline="-25000" dirty="0" err="1" smtClean="0"/>
              <a:t>bus</a:t>
            </a:r>
            <a:r>
              <a:rPr lang="en-US" altLang="en-US" dirty="0" smtClean="0"/>
              <a:t>.</a:t>
            </a:r>
            <a:r>
              <a:rPr lang="en-US" altLang="en-US" baseline="-25000" dirty="0" smtClean="0"/>
              <a:t>  </a:t>
            </a:r>
          </a:p>
          <a:p>
            <a:r>
              <a:rPr lang="en-US" altLang="en-US" dirty="0" smtClean="0"/>
              <a:t>The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Y</a:t>
            </a:r>
            <a:r>
              <a:rPr lang="en-US" altLang="en-US" baseline="-25000" dirty="0" err="1" smtClean="0"/>
              <a:t>bus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gives the relationships between all the bus current injections, </a:t>
            </a:r>
            <a:r>
              <a:rPr lang="en-US" altLang="en-US" b="1" dirty="0" smtClean="0"/>
              <a:t>I</a:t>
            </a:r>
            <a:r>
              <a:rPr lang="en-US" altLang="en-US" dirty="0" smtClean="0"/>
              <a:t>, and all the bus voltages, </a:t>
            </a:r>
            <a:r>
              <a:rPr lang="en-US" altLang="en-US" b="1" dirty="0" smtClean="0"/>
              <a:t>V</a:t>
            </a:r>
            <a:r>
              <a:rPr lang="en-US" altLang="en-US" dirty="0" smtClean="0"/>
              <a:t>,</a:t>
            </a:r>
            <a:br>
              <a:rPr lang="en-US" altLang="en-US" dirty="0" smtClean="0"/>
            </a:br>
            <a:r>
              <a:rPr lang="en-US" altLang="en-US" dirty="0" smtClean="0"/>
              <a:t>	</a:t>
            </a:r>
            <a:r>
              <a:rPr lang="en-US" altLang="en-US" b="1" dirty="0" smtClean="0"/>
              <a:t>I</a:t>
            </a:r>
            <a:r>
              <a:rPr lang="en-US" altLang="en-US" dirty="0" smtClean="0"/>
              <a:t>  = </a:t>
            </a:r>
            <a:r>
              <a:rPr lang="en-US" altLang="en-US" b="1" dirty="0" err="1" smtClean="0"/>
              <a:t>Y</a:t>
            </a:r>
            <a:r>
              <a:rPr lang="en-US" altLang="en-US" baseline="-25000" dirty="0" err="1" smtClean="0"/>
              <a:t>bus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V</a:t>
            </a:r>
          </a:p>
          <a:p>
            <a:r>
              <a:rPr lang="en-US" altLang="en-US" dirty="0" smtClean="0"/>
              <a:t>The </a:t>
            </a:r>
            <a:r>
              <a:rPr lang="en-US" altLang="en-US" b="1" dirty="0" err="1" smtClean="0"/>
              <a:t>Y</a:t>
            </a:r>
            <a:r>
              <a:rPr lang="en-US" altLang="en-US" baseline="-25000" dirty="0" err="1" smtClean="0"/>
              <a:t>bus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is developed by applying KCL at each bus in the system to relate the bus current injections, the bus voltages, and the branch impedances and admittances</a:t>
            </a:r>
          </a:p>
          <a:p>
            <a:endParaRPr lang="en-US" altLang="en-US" b="1" dirty="0" smtClean="0"/>
          </a:p>
          <a:p>
            <a:endParaRPr lang="en-US" altLang="en-US" dirty="0" smtClean="0"/>
          </a:p>
          <a:p>
            <a:pPr>
              <a:buFont typeface="Wingdings" pitchFamily="2" charset="2"/>
              <a:buChar char="l"/>
            </a:pPr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</a:t>
            </a:r>
            <a:r>
              <a:rPr lang="en-US" altLang="en-US" baseline="-25000" smtClean="0"/>
              <a:t>bus</a:t>
            </a:r>
            <a:r>
              <a:rPr lang="en-US" altLang="en-US" smtClean="0"/>
              <a:t> Example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533400" y="1280160"/>
            <a:ext cx="8458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Determine the bus admittance matrix for the network</a:t>
            </a:r>
          </a:p>
          <a:p>
            <a:pPr eaLnBrk="1" hangingPunct="1"/>
            <a:r>
              <a:rPr lang="en-US" altLang="en-US" sz="2800" dirty="0"/>
              <a:t>shown below, assuming the current injection at each</a:t>
            </a:r>
          </a:p>
          <a:p>
            <a:pPr eaLnBrk="1" hangingPunct="1"/>
            <a:r>
              <a:rPr lang="en-US" altLang="en-US" sz="2800" dirty="0"/>
              <a:t>bus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is I</a:t>
            </a:r>
            <a:r>
              <a:rPr lang="en-US" altLang="en-US" sz="2800" baseline="-25000" dirty="0"/>
              <a:t>i </a:t>
            </a:r>
            <a:r>
              <a:rPr lang="en-US" altLang="en-US" dirty="0">
                <a:latin typeface="Times" charset="0"/>
              </a:rPr>
              <a:t>= </a:t>
            </a:r>
            <a:r>
              <a:rPr lang="en-US" altLang="en-US" dirty="0" err="1">
                <a:latin typeface="Times" charset="0"/>
              </a:rPr>
              <a:t>I</a:t>
            </a:r>
            <a:r>
              <a:rPr lang="en-US" altLang="en-US" baseline="-25000" dirty="0" err="1">
                <a:latin typeface="Times" charset="0"/>
              </a:rPr>
              <a:t>Gi</a:t>
            </a:r>
            <a:r>
              <a:rPr lang="en-US" altLang="en-US" baseline="-25000" dirty="0">
                <a:latin typeface="Times" charset="0"/>
              </a:rPr>
              <a:t>  </a:t>
            </a:r>
            <a:r>
              <a:rPr lang="en-US" altLang="en-US" dirty="0">
                <a:latin typeface="Times" charset="0"/>
              </a:rPr>
              <a:t>- </a:t>
            </a:r>
            <a:r>
              <a:rPr lang="en-US" altLang="en-US" dirty="0" err="1">
                <a:latin typeface="Times" charset="0"/>
              </a:rPr>
              <a:t>I</a:t>
            </a:r>
            <a:r>
              <a:rPr lang="en-US" altLang="en-US" baseline="-25000" dirty="0" err="1">
                <a:latin typeface="Times" charset="0"/>
              </a:rPr>
              <a:t>Di</a:t>
            </a:r>
            <a:r>
              <a:rPr lang="en-US" altLang="en-US" baseline="-25000" dirty="0">
                <a:latin typeface="Times" charset="0"/>
              </a:rPr>
              <a:t> </a:t>
            </a:r>
            <a:r>
              <a:rPr lang="en-US" altLang="en-US" dirty="0">
                <a:latin typeface="Times" charset="0"/>
              </a:rPr>
              <a:t>where </a:t>
            </a:r>
            <a:r>
              <a:rPr lang="en-US" altLang="en-US" dirty="0" err="1">
                <a:latin typeface="Times" charset="0"/>
              </a:rPr>
              <a:t>I</a:t>
            </a:r>
            <a:r>
              <a:rPr lang="en-US" altLang="en-US" baseline="-25000" dirty="0" err="1">
                <a:latin typeface="Times" charset="0"/>
              </a:rPr>
              <a:t>Gi</a:t>
            </a:r>
            <a:r>
              <a:rPr lang="en-US" altLang="en-US" baseline="-25000" dirty="0">
                <a:latin typeface="Times" charset="0"/>
              </a:rPr>
              <a:t> </a:t>
            </a:r>
            <a:r>
              <a:rPr lang="en-US" altLang="en-US" dirty="0">
                <a:latin typeface="Times" charset="0"/>
              </a:rPr>
              <a:t>is the current injection into the</a:t>
            </a:r>
          </a:p>
          <a:p>
            <a:pPr eaLnBrk="1" hangingPunct="1"/>
            <a:r>
              <a:rPr lang="en-US" altLang="en-US" dirty="0">
                <a:latin typeface="Times" charset="0"/>
              </a:rPr>
              <a:t>bus from the generator and </a:t>
            </a:r>
            <a:r>
              <a:rPr lang="en-US" altLang="en-US" dirty="0" err="1">
                <a:latin typeface="Times" charset="0"/>
              </a:rPr>
              <a:t>I</a:t>
            </a:r>
            <a:r>
              <a:rPr lang="en-US" altLang="en-US" baseline="-25000" dirty="0" err="1">
                <a:latin typeface="Times" charset="0"/>
              </a:rPr>
              <a:t>Di</a:t>
            </a:r>
            <a:r>
              <a:rPr lang="en-US" altLang="en-US" dirty="0">
                <a:latin typeface="Times" charset="0"/>
              </a:rPr>
              <a:t> is the current flowing into </a:t>
            </a:r>
            <a:r>
              <a:rPr lang="en-US" altLang="en-US" dirty="0" smtClean="0">
                <a:latin typeface="Times" charset="0"/>
              </a:rPr>
              <a:t>the load</a:t>
            </a:r>
            <a:endParaRPr lang="en-US" altLang="en-US" dirty="0">
              <a:latin typeface="Times" charset="0"/>
            </a:endParaRPr>
          </a:p>
        </p:txBody>
      </p:sp>
      <p:pic>
        <p:nvPicPr>
          <p:cNvPr id="39940" name="Picture 6" descr="Fig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4706" b="69005"/>
          <a:stretch>
            <a:fillRect/>
          </a:stretch>
        </p:blipFill>
        <p:spPr bwMode="auto">
          <a:xfrm>
            <a:off x="1143000" y="3253391"/>
            <a:ext cx="6629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</a:t>
            </a:r>
            <a:r>
              <a:rPr lang="en-US" altLang="en-US" baseline="-25000" smtClean="0"/>
              <a:t>bus</a:t>
            </a:r>
            <a:r>
              <a:rPr lang="en-US" altLang="en-US" smtClean="0"/>
              <a:t> Example, cont’d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493390"/>
              </p:ext>
            </p:extLst>
          </p:nvPr>
        </p:nvGraphicFramePr>
        <p:xfrm>
          <a:off x="457200" y="1280160"/>
          <a:ext cx="7620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Equation" r:id="rId4" imgW="7619760" imgH="5257800" progId="Equation.DSMT4">
                  <p:embed/>
                </p:oleObj>
              </mc:Choice>
              <mc:Fallback>
                <p:oleObj name="Equation" r:id="rId4" imgW="7619760" imgH="525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20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</a:t>
            </a:r>
            <a:r>
              <a:rPr lang="en-US" altLang="en-US" baseline="-25000" smtClean="0"/>
              <a:t>bus</a:t>
            </a:r>
            <a:r>
              <a:rPr lang="en-US" altLang="en-US" smtClean="0"/>
              <a:t> Example, cont’d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91462"/>
              </p:ext>
            </p:extLst>
          </p:nvPr>
        </p:nvGraphicFramePr>
        <p:xfrm>
          <a:off x="457200" y="1280160"/>
          <a:ext cx="75057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Equation" r:id="rId4" imgW="7505700" imgH="3632200" progId="Equation.DSMT4">
                  <p:embed/>
                </p:oleObj>
              </mc:Choice>
              <mc:Fallback>
                <p:oleObj name="Equation" r:id="rId4" imgW="7505700" imgH="363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5057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5105400"/>
            <a:ext cx="6499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 </a:t>
            </a:r>
            <a:r>
              <a:rPr lang="en-US" altLang="en-US" sz="2800" dirty="0"/>
              <a:t>For a system with n buses, </a:t>
            </a:r>
            <a:r>
              <a:rPr lang="en-US" altLang="en-US" sz="2800" dirty="0" err="1"/>
              <a:t>Y</a:t>
            </a:r>
            <a:r>
              <a:rPr lang="en-US" altLang="en-US" sz="2800" baseline="-25000" dirty="0" err="1"/>
              <a:t>bus</a:t>
            </a:r>
            <a:r>
              <a:rPr lang="en-US" altLang="en-US" sz="2800" baseline="-25000" dirty="0"/>
              <a:t> </a:t>
            </a:r>
            <a:r>
              <a:rPr lang="en-US" altLang="en-US" sz="2800" dirty="0">
                <a:latin typeface="Times" charset="0"/>
              </a:rPr>
              <a:t>is an n by n </a:t>
            </a:r>
          </a:p>
          <a:p>
            <a:pPr eaLnBrk="1" hangingPunct="1"/>
            <a:r>
              <a:rPr lang="en-US" altLang="en-US" sz="2800" dirty="0">
                <a:latin typeface="Times" charset="0"/>
              </a:rPr>
              <a:t>symmetric matrix (i.e., one where </a:t>
            </a:r>
            <a:r>
              <a:rPr lang="en-US" altLang="en-US" sz="2800" dirty="0" err="1">
                <a:latin typeface="Times" charset="0"/>
              </a:rPr>
              <a:t>A</a:t>
            </a:r>
            <a:r>
              <a:rPr lang="en-US" altLang="en-US" sz="2800" baseline="-25000" dirty="0" err="1">
                <a:latin typeface="Times" charset="0"/>
              </a:rPr>
              <a:t>ij</a:t>
            </a:r>
            <a:r>
              <a:rPr lang="en-US" altLang="en-US" dirty="0">
                <a:latin typeface="Times" charset="0"/>
              </a:rPr>
              <a:t> = </a:t>
            </a:r>
            <a:r>
              <a:rPr lang="en-US" altLang="en-US" dirty="0" err="1">
                <a:latin typeface="Times" charset="0"/>
              </a:rPr>
              <a:t>A</a:t>
            </a:r>
            <a:r>
              <a:rPr lang="en-US" altLang="en-US" baseline="-25000" dirty="0" err="1">
                <a:latin typeface="Times" charset="0"/>
              </a:rPr>
              <a:t>ji</a:t>
            </a:r>
            <a:r>
              <a:rPr lang="en-US" altLang="en-US" dirty="0">
                <a:latin typeface="Times" charset="0"/>
              </a:rPr>
              <a:t>)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</a:t>
            </a:r>
            <a:r>
              <a:rPr lang="en-US" altLang="en-US" baseline="-25000" smtClean="0"/>
              <a:t>bus </a:t>
            </a:r>
            <a:r>
              <a:rPr lang="en-US" altLang="en-US" smtClean="0"/>
              <a:t>General Form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772400" cy="5029200"/>
          </a:xfrm>
        </p:spPr>
        <p:txBody>
          <a:bodyPr/>
          <a:lstStyle/>
          <a:p>
            <a:r>
              <a:rPr lang="en-US" altLang="en-US" dirty="0" smtClean="0"/>
              <a:t>The diagonal terms, </a:t>
            </a:r>
            <a:r>
              <a:rPr lang="en-US" altLang="en-US" dirty="0" err="1" smtClean="0"/>
              <a:t>Y</a:t>
            </a:r>
            <a:r>
              <a:rPr lang="en-US" altLang="en-US" baseline="-25000" dirty="0" err="1" smtClean="0"/>
              <a:t>ii</a:t>
            </a:r>
            <a:r>
              <a:rPr lang="en-US" altLang="en-US" dirty="0" smtClean="0"/>
              <a:t>, are the self admittance terms, equal to the sum of the admittances of all devices incident to bus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.  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The off-diagonal terms, </a:t>
            </a:r>
            <a:r>
              <a:rPr lang="en-US" altLang="en-US" dirty="0" err="1" smtClean="0"/>
              <a:t>Y</a:t>
            </a:r>
            <a:r>
              <a:rPr lang="en-US" altLang="en-US" baseline="-25000" dirty="0" err="1" smtClean="0"/>
              <a:t>ij</a:t>
            </a:r>
            <a:r>
              <a:rPr lang="en-US" altLang="en-US" dirty="0" smtClean="0"/>
              <a:t>, are equal to the negative of the sum of the admittances joining the two buses.</a:t>
            </a:r>
            <a:r>
              <a:rPr lang="en-US" altLang="en-US" sz="1200" dirty="0" smtClean="0"/>
              <a:t> </a:t>
            </a:r>
          </a:p>
          <a:p>
            <a:r>
              <a:rPr lang="en-US" altLang="en-US" dirty="0" smtClean="0"/>
              <a:t>With large systems </a:t>
            </a:r>
            <a:r>
              <a:rPr lang="en-US" altLang="en-US" dirty="0" err="1" smtClean="0"/>
              <a:t>Y</a:t>
            </a:r>
            <a:r>
              <a:rPr lang="en-US" altLang="en-US" baseline="-25000" dirty="0" err="1" smtClean="0"/>
              <a:t>bus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is a sparse matrix (that is, most entries are zero)</a:t>
            </a:r>
          </a:p>
          <a:p>
            <a:endParaRPr lang="en-US" altLang="en-US" sz="1200" dirty="0" smtClean="0"/>
          </a:p>
          <a:p>
            <a:r>
              <a:rPr lang="en-US" altLang="en-US" dirty="0" smtClean="0"/>
              <a:t>Shunt terms, such as with the </a:t>
            </a:r>
            <a:r>
              <a:rPr lang="en-US" altLang="en-US" dirty="0" smtClean="0">
                <a:latin typeface="Symbol" pitchFamily="18" charset="2"/>
              </a:rPr>
              <a:t>p</a:t>
            </a:r>
            <a:r>
              <a:rPr lang="en-US" altLang="en-US" dirty="0" smtClean="0"/>
              <a:t> line model, only affect the diagonal terms.   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Modeling Shunts in the Y</a:t>
            </a:r>
            <a:r>
              <a:rPr lang="en-US" altLang="en-US" baseline="-25000" smtClean="0"/>
              <a:t>bus </a:t>
            </a:r>
            <a:endParaRPr lang="en-US" altLang="en-US" smtClean="0"/>
          </a:p>
        </p:txBody>
      </p:sp>
      <p:pic>
        <p:nvPicPr>
          <p:cNvPr id="5124" name="Picture 3" descr="Fig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" b="73318"/>
          <a:stretch>
            <a:fillRect/>
          </a:stretch>
        </p:blipFill>
        <p:spPr bwMode="auto">
          <a:xfrm>
            <a:off x="457200" y="1371600"/>
            <a:ext cx="6934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27258"/>
              </p:ext>
            </p:extLst>
          </p:nvPr>
        </p:nvGraphicFramePr>
        <p:xfrm>
          <a:off x="457200" y="3638550"/>
          <a:ext cx="68453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Equation" r:id="rId5" imgW="6845300" imgH="2832100" progId="Equation.DSMT4">
                  <p:embed/>
                </p:oleObj>
              </mc:Choice>
              <mc:Fallback>
                <p:oleObj name="Equation" r:id="rId5" imgW="6845300" imgH="283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38550"/>
                        <a:ext cx="68453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Please read Chapter 2.4, Chapter 6 up to 6.6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5 is 5.31, 5.43, </a:t>
            </a:r>
            <a:r>
              <a:rPr lang="en-US" altLang="en-US" dirty="0" smtClean="0"/>
              <a:t>3.4</a:t>
            </a:r>
            <a:r>
              <a:rPr lang="en-US" altLang="en-US" dirty="0"/>
              <a:t>, 3.10</a:t>
            </a:r>
            <a:r>
              <a:rPr lang="en-US" altLang="en-US" dirty="0" smtClean="0"/>
              <a:t>, 3.14</a:t>
            </a:r>
            <a:r>
              <a:rPr lang="en-US" altLang="en-US" dirty="0"/>
              <a:t>, 3.19, 3.23, </a:t>
            </a:r>
            <a:r>
              <a:rPr lang="en-US" altLang="en-US" dirty="0" smtClean="0"/>
              <a:t>3.60, 6.30 should be done before exam 1</a:t>
            </a: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Exam 1 is Thursday Oct 6 in class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/>
              <a:t>Closed book, closed notes, but you may bring one 8.5 by 11 inch note sheet and standard </a:t>
            </a:r>
            <a:r>
              <a:rPr lang="en-US" altLang="en-US" dirty="0" smtClean="0"/>
              <a:t>calculators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/>
              <a:t>Last name A-M here, N to Z in ECEB 1013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dirty="0" smtClean="0"/>
              <a:t>Power Area Scholarships, Awards (Oct 1 deadlines, except Nov 1 for Grainger)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/>
              <a:t>http://energy.ece.illinois.edu/ </a:t>
            </a:r>
            <a:endParaRPr lang="en-US" altLang="en-US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 smtClean="0"/>
              <a:t>Turn both into Prof Sauer (4046 or 4060)</a:t>
            </a: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 Bus System Example</a:t>
            </a:r>
          </a:p>
        </p:txBody>
      </p:sp>
      <p:pic>
        <p:nvPicPr>
          <p:cNvPr id="6148" name="Picture 4" descr="Fig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6900" r="11765" b="62105"/>
          <a:stretch>
            <a:fillRect/>
          </a:stretch>
        </p:blipFill>
        <p:spPr bwMode="auto">
          <a:xfrm>
            <a:off x="457200" y="1371600"/>
            <a:ext cx="571500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231393"/>
              </p:ext>
            </p:extLst>
          </p:nvPr>
        </p:nvGraphicFramePr>
        <p:xfrm>
          <a:off x="457200" y="4419600"/>
          <a:ext cx="69850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Equation" r:id="rId5" imgW="6985000" imgH="2006600" progId="Equation.DSMT4">
                  <p:embed/>
                </p:oleObj>
              </mc:Choice>
              <mc:Fallback>
                <p:oleObj name="Equation" r:id="rId5" imgW="6985000" imgH="200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19600"/>
                        <a:ext cx="69850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81800" y="5105400"/>
            <a:ext cx="1787669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if</a:t>
            </a:r>
            <a:br>
              <a:rPr lang="en-US" dirty="0" smtClean="0"/>
            </a:br>
            <a:r>
              <a:rPr lang="en-US" dirty="0" smtClean="0"/>
              <a:t>we remove</a:t>
            </a:r>
            <a:br>
              <a:rPr lang="en-US" dirty="0" smtClean="0"/>
            </a:br>
            <a:r>
              <a:rPr lang="en-US" dirty="0" smtClean="0"/>
              <a:t>the shunts?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Using the Y</a:t>
            </a:r>
            <a:r>
              <a:rPr lang="en-US" altLang="en-US" baseline="-25000" smtClean="0"/>
              <a:t>bus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62031"/>
              </p:ext>
            </p:extLst>
          </p:nvPr>
        </p:nvGraphicFramePr>
        <p:xfrm>
          <a:off x="457200" y="1280160"/>
          <a:ext cx="68580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4" imgW="6858000" imgH="3784600" progId="Equation.DSMT4">
                  <p:embed/>
                </p:oleObj>
              </mc:Choice>
              <mc:Fallback>
                <p:oleObj name="Equation" r:id="rId4" imgW="6858000" imgH="378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580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Solving for Bus Currents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8590"/>
              </p:ext>
            </p:extLst>
          </p:nvPr>
        </p:nvGraphicFramePr>
        <p:xfrm>
          <a:off x="457200" y="1280160"/>
          <a:ext cx="8140700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name="Equation" r:id="rId4" imgW="8140700" imgH="4889500" progId="Equation.DSMT4">
                  <p:embed/>
                </p:oleObj>
              </mc:Choice>
              <mc:Fallback>
                <p:oleObj name="Equation" r:id="rId4" imgW="8140700" imgH="488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40700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Solving for Bus Voltages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75894"/>
              </p:ext>
            </p:extLst>
          </p:nvPr>
        </p:nvGraphicFramePr>
        <p:xfrm>
          <a:off x="457200" y="1280160"/>
          <a:ext cx="79248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Equation" r:id="rId4" imgW="7924800" imgH="4978400" progId="Equation.DSMT4">
                  <p:embed/>
                </p:oleObj>
              </mc:Choice>
              <mc:Fallback>
                <p:oleObj name="Equation" r:id="rId4" imgW="7924800" imgH="497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92480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UIUC Solar Farm Output: 9/7/16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610917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050" y="5962035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from Keith Erickson, UIUC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04800" y="6266825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Details </a:t>
            </a:r>
            <a:r>
              <a:rPr lang="en-US" sz="1400" smtClean="0"/>
              <a:t>on UIUC Solar </a:t>
            </a:r>
            <a:r>
              <a:rPr lang="en-US" sz="1400" dirty="0" smtClean="0"/>
              <a:t>Farm at icap.sustainability.illinois.edu/files/project/175/solar-farm-project-fact-sheet_with-faqs_121515%282%29.pdf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600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Autotransformers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534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Autotransformers are transformers in which the primary and secondary windings are coupled magnetically </a:t>
            </a:r>
            <a:r>
              <a:rPr lang="en-US" altLang="en-US" dirty="0" smtClean="0">
                <a:solidFill>
                  <a:srgbClr val="FF3300"/>
                </a:solidFill>
              </a:rPr>
              <a:t>and electrically</a:t>
            </a:r>
            <a:r>
              <a:rPr lang="en-US" altLang="en-US" dirty="0" smtClean="0"/>
              <a:t>.  </a:t>
            </a:r>
          </a:p>
          <a:p>
            <a:pPr eaLnBrk="1" hangingPunct="1"/>
            <a:r>
              <a:rPr lang="en-US" altLang="en-US" dirty="0" smtClean="0"/>
              <a:t>This results in lower cost, smaller size and weight, lower leakage reactance</a:t>
            </a:r>
          </a:p>
          <a:p>
            <a:pPr eaLnBrk="1" hangingPunct="1"/>
            <a:r>
              <a:rPr lang="en-US" altLang="en-US" dirty="0" smtClean="0"/>
              <a:t>The key disadvantage is loss of electrical isolation between the voltage levels.   Hence auto-transformers are not used when turns ratio is large.  For example in stepping down 7160/240 V we do not </a:t>
            </a:r>
            <a:r>
              <a:rPr lang="en-US" altLang="en-US" dirty="0" smtClean="0">
                <a:solidFill>
                  <a:srgbClr val="FF3300"/>
                </a:solidFill>
              </a:rPr>
              <a:t>ever</a:t>
            </a:r>
            <a:r>
              <a:rPr lang="en-US" altLang="en-US" dirty="0" smtClean="0"/>
              <a:t> want 7160 on the low side! </a:t>
            </a:r>
          </a:p>
          <a:p>
            <a:pPr eaLnBrk="1" hangingPunct="1"/>
            <a:r>
              <a:rPr lang="en-US" altLang="en-US" dirty="0" smtClean="0"/>
              <a:t>Modeled as regular transformers in power flow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Load Models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Ultimate goal is to supply loads with electricity at constant frequency and voltage</a:t>
            </a:r>
          </a:p>
          <a:p>
            <a:r>
              <a:rPr lang="en-US" altLang="en-US" dirty="0" smtClean="0"/>
              <a:t>Electrical characteristics of individual loads matter, but usually they can only be estimated</a:t>
            </a:r>
          </a:p>
          <a:p>
            <a:pPr lvl="1"/>
            <a:r>
              <a:rPr lang="en-US" altLang="en-US" dirty="0" smtClean="0"/>
              <a:t>actual loads are constantly changing, consisting of a large number of individual devices</a:t>
            </a:r>
          </a:p>
          <a:p>
            <a:pPr lvl="1"/>
            <a:r>
              <a:rPr lang="en-US" altLang="en-US" dirty="0" smtClean="0"/>
              <a:t>only limited network observability of load characteristics</a:t>
            </a:r>
          </a:p>
          <a:p>
            <a:r>
              <a:rPr lang="en-US" altLang="en-US" dirty="0" smtClean="0"/>
              <a:t>Aggregate models are typically used for analysis</a:t>
            </a:r>
          </a:p>
          <a:p>
            <a:r>
              <a:rPr lang="en-US" altLang="en-US" dirty="0" smtClean="0"/>
              <a:t>Two common models</a:t>
            </a:r>
          </a:p>
          <a:p>
            <a:pPr lvl="1"/>
            <a:r>
              <a:rPr lang="en-US" altLang="en-US" dirty="0" smtClean="0"/>
              <a:t>constant power: S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= P</a:t>
            </a:r>
            <a:r>
              <a:rPr lang="en-US" altLang="en-US" baseline="-25000" dirty="0" smtClean="0"/>
              <a:t>i </a:t>
            </a:r>
            <a:r>
              <a:rPr lang="en-US" altLang="en-US" dirty="0" smtClean="0"/>
              <a:t>+ </a:t>
            </a:r>
            <a:r>
              <a:rPr lang="en-US" altLang="en-US" dirty="0" err="1" smtClean="0"/>
              <a:t>jQ</a:t>
            </a:r>
            <a:r>
              <a:rPr lang="en-US" altLang="en-US" baseline="-25000" dirty="0" err="1" smtClean="0"/>
              <a:t>i</a:t>
            </a:r>
            <a:endParaRPr lang="en-US" altLang="en-US" baseline="-25000" dirty="0" smtClean="0"/>
          </a:p>
          <a:p>
            <a:pPr lvl="1"/>
            <a:r>
              <a:rPr lang="en-US" altLang="en-US" dirty="0" smtClean="0"/>
              <a:t>constant impedance: S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= </a:t>
            </a:r>
            <a:r>
              <a:rPr lang="en-US" altLang="en-US" dirty="0" smtClean="0">
                <a:cs typeface="Times New Roman" pitchFamily="18" charset="0"/>
              </a:rPr>
              <a:t>|</a:t>
            </a:r>
            <a:r>
              <a:rPr lang="en-US" altLang="en-US" dirty="0" smtClean="0"/>
              <a:t>V</a:t>
            </a:r>
            <a:r>
              <a:rPr lang="en-US" altLang="en-US" dirty="0" smtClean="0">
                <a:cs typeface="Times New Roman" pitchFamily="18" charset="0"/>
              </a:rPr>
              <a:t>|</a:t>
            </a:r>
            <a:r>
              <a:rPr lang="en-US" altLang="en-US" baseline="30000" dirty="0" smtClean="0">
                <a:cs typeface="Times New Roman" pitchFamily="18" charset="0"/>
              </a:rPr>
              <a:t>2</a:t>
            </a:r>
            <a:r>
              <a:rPr lang="en-US" altLang="en-US" dirty="0" smtClean="0">
                <a:cs typeface="Times New Roman" pitchFamily="18" charset="0"/>
              </a:rPr>
              <a:t> / </a:t>
            </a:r>
            <a:r>
              <a:rPr lang="en-US" altLang="en-US" dirty="0" err="1" smtClean="0"/>
              <a:t>Z</a:t>
            </a:r>
            <a:r>
              <a:rPr lang="en-US" altLang="en-US" baseline="-25000" dirty="0" err="1" smtClean="0"/>
              <a:t>i</a:t>
            </a:r>
            <a:r>
              <a:rPr lang="en-US" altLang="en-US" dirty="0" smtClean="0"/>
              <a:t> </a:t>
            </a:r>
          </a:p>
          <a:p>
            <a:pPr lvl="1"/>
            <a:endParaRPr lang="en-US" altLang="en-US" dirty="0" smtClean="0"/>
          </a:p>
          <a:p>
            <a:pPr>
              <a:buFont typeface="Wingdings" pitchFamily="2" charset="2"/>
              <a:buChar char="l"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Modeling 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"</a:t>
            </a:r>
            <a:r>
              <a:rPr lang="en-US" altLang="en-US" i="1" dirty="0">
                <a:latin typeface="Arial" charset="0"/>
                <a:cs typeface="Arial" charset="0"/>
              </a:rPr>
              <a:t>All models are wrong but some are useful</a:t>
            </a:r>
            <a:r>
              <a:rPr lang="en-US" altLang="en-US" dirty="0" smtClean="0">
                <a:latin typeface="Arial" charset="0"/>
                <a:cs typeface="Arial" charset="0"/>
              </a:rPr>
              <a:t>,“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George </a:t>
            </a:r>
            <a:r>
              <a:rPr lang="en-US" altLang="en-US" dirty="0">
                <a:latin typeface="Arial" charset="0"/>
                <a:cs typeface="Arial" charset="0"/>
              </a:rPr>
              <a:t>Box, </a:t>
            </a:r>
            <a:r>
              <a:rPr lang="en-US" altLang="en-US" i="1" dirty="0">
                <a:latin typeface="Arial" charset="0"/>
                <a:cs typeface="Arial" charset="0"/>
              </a:rPr>
              <a:t>Empirical Model-Building and Response Surfaces</a:t>
            </a:r>
            <a:r>
              <a:rPr lang="en-US" altLang="en-US" dirty="0">
                <a:latin typeface="Arial" charset="0"/>
                <a:cs typeface="Arial" charset="0"/>
              </a:rPr>
              <a:t>, (1987, p. 424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dirty="0"/>
              <a:t>Box went on to say that the practical question is how wrong </a:t>
            </a:r>
            <a:r>
              <a:rPr lang="en-US" dirty="0" smtClean="0"/>
              <a:t> </a:t>
            </a:r>
            <a:r>
              <a:rPr lang="en-US" dirty="0"/>
              <a:t>they have to be to not be </a:t>
            </a:r>
            <a:r>
              <a:rPr lang="en-US" dirty="0" smtClean="0"/>
              <a:t>useful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Everything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should be made as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as possible, but not simpler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Albert Einstein [maybe]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“With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four parameters I can fit an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elephant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and with five I can make him wiggle his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trunk”.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John von Neumann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0960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Drawing an elephant with four complex parameters” by </a:t>
            </a:r>
            <a:r>
              <a:rPr lang="en-US" sz="1200" dirty="0" err="1"/>
              <a:t>Jurgen</a:t>
            </a:r>
            <a:r>
              <a:rPr lang="en-US" sz="1200" dirty="0"/>
              <a:t> Mayer, Khaled </a:t>
            </a:r>
            <a:r>
              <a:rPr lang="en-US" sz="1200" dirty="0" err="1"/>
              <a:t>Khairy</a:t>
            </a:r>
            <a:r>
              <a:rPr lang="en-US" sz="1200" dirty="0"/>
              <a:t>, and Jonathon Howard,  Am. J. Phys. 78, 648 (2010), DOI:10.1119/1.3254017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05722" y="3200400"/>
            <a:ext cx="237008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84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Generator Models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924800" cy="3581400"/>
          </a:xfrm>
        </p:spPr>
        <p:txBody>
          <a:bodyPr/>
          <a:lstStyle/>
          <a:p>
            <a:r>
              <a:rPr lang="en-US" altLang="en-US" dirty="0" smtClean="0"/>
              <a:t>Engineering models depend upon application</a:t>
            </a:r>
          </a:p>
          <a:p>
            <a:r>
              <a:rPr lang="en-US" altLang="en-US" dirty="0" smtClean="0"/>
              <a:t>Generators are usually synchronous machines</a:t>
            </a:r>
          </a:p>
          <a:p>
            <a:r>
              <a:rPr lang="en-US" altLang="en-US" dirty="0" smtClean="0"/>
              <a:t>For generators we will use two different models:</a:t>
            </a:r>
          </a:p>
          <a:p>
            <a:pPr lvl="1"/>
            <a:r>
              <a:rPr lang="en-US" altLang="en-US" dirty="0" smtClean="0"/>
              <a:t>a steady-state model, treating the generator as a constant power source operating at a fixed voltage; this model will be used for power flow and economic analysis</a:t>
            </a:r>
          </a:p>
          <a:p>
            <a:pPr lvl="1"/>
            <a:r>
              <a:rPr lang="en-US" altLang="en-US" dirty="0" smtClean="0"/>
              <a:t>a short term model treating the generator as a constant voltage source behind a possibly time-varying reactance</a:t>
            </a:r>
          </a:p>
          <a:p>
            <a:endParaRPr lang="en-US" altLang="en-US" dirty="0" smtClean="0"/>
          </a:p>
        </p:txBody>
      </p:sp>
      <p:pic>
        <p:nvPicPr>
          <p:cNvPr id="33796" name="Picture 4" descr="Fig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862" b="81944"/>
          <a:stretch>
            <a:fillRect/>
          </a:stretch>
        </p:blipFill>
        <p:spPr bwMode="auto">
          <a:xfrm>
            <a:off x="990600" y="5029200"/>
            <a:ext cx="46894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 Flow Analysis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153400" cy="4495800"/>
          </a:xfrm>
        </p:spPr>
        <p:txBody>
          <a:bodyPr/>
          <a:lstStyle/>
          <a:p>
            <a:r>
              <a:rPr lang="en-US" altLang="en-US" dirty="0" smtClean="0"/>
              <a:t>We now have the necessary models to start to develop the power system analysis tools</a:t>
            </a:r>
          </a:p>
          <a:p>
            <a:r>
              <a:rPr lang="en-US" altLang="en-US" dirty="0" smtClean="0"/>
              <a:t>The most common power system analysis tool is the power flow (also known sometimes as the load flow)</a:t>
            </a:r>
          </a:p>
          <a:p>
            <a:pPr lvl="1"/>
            <a:r>
              <a:rPr lang="en-US" altLang="en-US" dirty="0" smtClean="0"/>
              <a:t>power flow determines how the power flows in a network</a:t>
            </a:r>
          </a:p>
          <a:p>
            <a:pPr lvl="1"/>
            <a:r>
              <a:rPr lang="en-US" altLang="en-US" dirty="0" smtClean="0"/>
              <a:t>also used to determine all bus voltages and all currents</a:t>
            </a:r>
          </a:p>
          <a:p>
            <a:pPr lvl="1"/>
            <a:r>
              <a:rPr lang="en-US" altLang="en-US" dirty="0" smtClean="0"/>
              <a:t>because of constant power models, power flow is a nonlinear analysis technique</a:t>
            </a:r>
          </a:p>
          <a:p>
            <a:pPr lvl="1"/>
            <a:r>
              <a:rPr lang="en-US" altLang="en-US" dirty="0" smtClean="0"/>
              <a:t>power flow is a steady-state analysis tool</a:t>
            </a:r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Linear versus Nonlinear Systems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A function </a:t>
            </a:r>
            <a:r>
              <a:rPr lang="en-US" altLang="en-US" b="1" dirty="0" smtClean="0"/>
              <a:t>H</a:t>
            </a:r>
            <a:r>
              <a:rPr lang="en-US" altLang="en-US" dirty="0" smtClean="0"/>
              <a:t> is linear if</a:t>
            </a:r>
          </a:p>
          <a:p>
            <a:pPr marL="0" indent="0">
              <a:buNone/>
            </a:pPr>
            <a:r>
              <a:rPr lang="en-US" altLang="en-US" dirty="0" smtClean="0"/>
              <a:t>	</a:t>
            </a:r>
            <a:r>
              <a:rPr lang="en-US" altLang="en-US" b="1" dirty="0" smtClean="0"/>
              <a:t>H</a:t>
            </a:r>
            <a:r>
              <a:rPr lang="en-US" altLang="en-US" dirty="0" smtClean="0"/>
              <a:t>(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baseline="-25000" dirty="0" smtClean="0"/>
              <a:t>1</a:t>
            </a:r>
            <a:r>
              <a:rPr lang="en-US" altLang="en-US" b="1" dirty="0" smtClean="0">
                <a:latin typeface="Symbol" pitchFamily="18" charset="2"/>
              </a:rPr>
              <a:t>m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+ 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baseline="-25000" dirty="0" smtClean="0"/>
              <a:t>2</a:t>
            </a:r>
            <a:r>
              <a:rPr lang="en-US" altLang="en-US" b="1" dirty="0" smtClean="0">
                <a:latin typeface="Symbol" pitchFamily="18" charset="2"/>
              </a:rPr>
              <a:t>m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 = 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baseline="-25000" dirty="0" smtClean="0"/>
              <a:t>1</a:t>
            </a:r>
            <a:r>
              <a:rPr lang="en-US" altLang="en-US" b="1" dirty="0" smtClean="0"/>
              <a:t>H</a:t>
            </a:r>
            <a:r>
              <a:rPr lang="en-US" altLang="en-US" dirty="0" smtClean="0"/>
              <a:t>(</a:t>
            </a:r>
            <a:r>
              <a:rPr lang="en-US" altLang="en-US" b="1" dirty="0" smtClean="0">
                <a:latin typeface="Symbol" pitchFamily="18" charset="2"/>
              </a:rPr>
              <a:t>m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 + </a:t>
            </a:r>
            <a:r>
              <a:rPr lang="en-US" altLang="en-US" dirty="0" smtClean="0">
                <a:latin typeface="Symbol" pitchFamily="18" charset="2"/>
              </a:rPr>
              <a:t>a</a:t>
            </a:r>
            <a:r>
              <a:rPr lang="en-US" altLang="en-US" baseline="-25000" dirty="0" smtClean="0"/>
              <a:t>2</a:t>
            </a:r>
            <a:r>
              <a:rPr lang="en-US" altLang="en-US" b="1" dirty="0" smtClean="0"/>
              <a:t>H</a:t>
            </a:r>
            <a:r>
              <a:rPr lang="en-US" altLang="en-US" dirty="0" smtClean="0"/>
              <a:t>(</a:t>
            </a:r>
            <a:r>
              <a:rPr lang="en-US" altLang="en-US" b="1" dirty="0" smtClean="0">
                <a:latin typeface="Symbol" pitchFamily="18" charset="2"/>
              </a:rPr>
              <a:t>m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</a:t>
            </a:r>
          </a:p>
          <a:p>
            <a:pPr marL="0" indent="0">
              <a:buNone/>
            </a:pPr>
            <a:r>
              <a:rPr lang="en-US" altLang="en-US" dirty="0" smtClean="0"/>
              <a:t>That is</a:t>
            </a:r>
          </a:p>
          <a:p>
            <a:pPr marL="0" indent="0">
              <a:buNone/>
            </a:pPr>
            <a:r>
              <a:rPr lang="en-US" altLang="en-US" dirty="0" smtClean="0"/>
              <a:t>	1)	the output is proportional to the input</a:t>
            </a:r>
          </a:p>
          <a:p>
            <a:pPr marL="0" indent="0">
              <a:buNone/>
            </a:pPr>
            <a:r>
              <a:rPr lang="en-US" altLang="en-US" dirty="0" smtClean="0"/>
              <a:t>	2)	the principle of superposition holds</a:t>
            </a:r>
          </a:p>
          <a:p>
            <a:pPr marL="0" indent="0">
              <a:buNone/>
            </a:pPr>
            <a:r>
              <a:rPr lang="en-US" altLang="en-US" b="1" dirty="0" smtClean="0"/>
              <a:t>Linear Example:</a:t>
            </a:r>
            <a:r>
              <a:rPr lang="en-US" altLang="en-US" dirty="0" smtClean="0"/>
              <a:t> 	</a:t>
            </a:r>
            <a:r>
              <a:rPr lang="en-US" altLang="en-US" b="1" dirty="0" smtClean="0"/>
              <a:t>y</a:t>
            </a:r>
            <a:r>
              <a:rPr lang="en-US" altLang="en-US" dirty="0" smtClean="0"/>
              <a:t> = </a:t>
            </a:r>
            <a:r>
              <a:rPr lang="en-US" altLang="en-US" b="1" dirty="0" smtClean="0"/>
              <a:t>H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) = c 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r>
              <a:rPr lang="en-US" altLang="en-US" dirty="0" smtClean="0"/>
              <a:t>				</a:t>
            </a:r>
            <a:r>
              <a:rPr lang="en-US" altLang="en-US" b="1" dirty="0" smtClean="0"/>
              <a:t>y</a:t>
            </a:r>
            <a:r>
              <a:rPr lang="en-US" altLang="en-US" dirty="0" smtClean="0"/>
              <a:t> = c(</a:t>
            </a:r>
            <a:r>
              <a:rPr lang="en-US" altLang="en-US" b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+</a:t>
            </a:r>
            <a:r>
              <a:rPr lang="en-US" altLang="en-US" b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 = c</a:t>
            </a:r>
            <a:r>
              <a:rPr lang="en-US" altLang="en-US" b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+ c </a:t>
            </a:r>
            <a:r>
              <a:rPr lang="en-US" altLang="en-US" b="1" dirty="0" smtClean="0"/>
              <a:t>x</a:t>
            </a:r>
            <a:r>
              <a:rPr lang="en-US" altLang="en-US" baseline="-25000" dirty="0" smtClean="0"/>
              <a:t>2</a:t>
            </a:r>
          </a:p>
          <a:p>
            <a:pPr marL="0" indent="0">
              <a:buNone/>
            </a:pPr>
            <a:r>
              <a:rPr lang="en-US" altLang="en-US" b="1" dirty="0" smtClean="0"/>
              <a:t>Nonlinear Example: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y</a:t>
            </a:r>
            <a:r>
              <a:rPr lang="en-US" altLang="en-US" dirty="0" smtClean="0"/>
              <a:t> = </a:t>
            </a:r>
            <a:r>
              <a:rPr lang="en-US" altLang="en-US" b="1" dirty="0" smtClean="0"/>
              <a:t>H</a:t>
            </a:r>
            <a:r>
              <a:rPr lang="en-US" altLang="en-US" dirty="0" smtClean="0"/>
              <a:t>(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) = c </a:t>
            </a:r>
            <a:r>
              <a:rPr lang="en-US" altLang="en-US" b="1" dirty="0" smtClean="0"/>
              <a:t>x</a:t>
            </a:r>
            <a:r>
              <a:rPr lang="en-US" altLang="en-US" b="1" baseline="30000" dirty="0" smtClean="0"/>
              <a:t>2</a:t>
            </a:r>
            <a:r>
              <a:rPr lang="en-US" altLang="en-US" dirty="0" smtClean="0"/>
              <a:t> </a:t>
            </a:r>
          </a:p>
          <a:p>
            <a:pPr marL="0" indent="0">
              <a:buNone/>
            </a:pPr>
            <a:r>
              <a:rPr lang="en-US" altLang="en-US" dirty="0" smtClean="0"/>
              <a:t>				 </a:t>
            </a:r>
            <a:r>
              <a:rPr lang="en-US" altLang="en-US" b="1" dirty="0" smtClean="0"/>
              <a:t>y</a:t>
            </a:r>
            <a:r>
              <a:rPr lang="en-US" altLang="en-US" dirty="0" smtClean="0"/>
              <a:t> = c(</a:t>
            </a:r>
            <a:r>
              <a:rPr lang="en-US" altLang="en-US" b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+</a:t>
            </a:r>
            <a:r>
              <a:rPr lang="en-US" altLang="en-US" b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≠ (c</a:t>
            </a:r>
            <a:r>
              <a:rPr lang="en-US" altLang="en-US" b="1" dirty="0" smtClean="0"/>
              <a:t>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+ (c </a:t>
            </a:r>
            <a:r>
              <a:rPr lang="en-US" altLang="en-US" b="1" dirty="0" smtClean="0"/>
              <a:t>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2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3253</TotalTime>
  <Words>928</Words>
  <Application>Microsoft Office PowerPoint</Application>
  <PresentationFormat>On-screen Show (4:3)</PresentationFormat>
  <Paragraphs>154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Capsules</vt:lpstr>
      <vt:lpstr>Equation</vt:lpstr>
      <vt:lpstr>ECE 476  Power System Analysis</vt:lpstr>
      <vt:lpstr>Announcements</vt:lpstr>
      <vt:lpstr>UIUC Solar Farm Output: 9/7/16</vt:lpstr>
      <vt:lpstr>Autotransformers</vt:lpstr>
      <vt:lpstr>Load Models</vt:lpstr>
      <vt:lpstr>Scientific Modeling Quotes</vt:lpstr>
      <vt:lpstr>Generator Models</vt:lpstr>
      <vt:lpstr>Power Flow Analysis</vt:lpstr>
      <vt:lpstr>Linear versus Nonlinear Systems</vt:lpstr>
      <vt:lpstr>Linear Power System Elements</vt:lpstr>
      <vt:lpstr>Nonlinear Power System Elements</vt:lpstr>
      <vt:lpstr>Nonlinear Systems May Have Multiple Solutions or No Solution</vt:lpstr>
      <vt:lpstr>Multiple Solution Example 3</vt:lpstr>
      <vt:lpstr>Bus Admittance Matrix or Ybus</vt:lpstr>
      <vt:lpstr>Ybus Example</vt:lpstr>
      <vt:lpstr>Ybus Example, cont’d</vt:lpstr>
      <vt:lpstr>Ybus Example, cont’d</vt:lpstr>
      <vt:lpstr>Ybus General Form </vt:lpstr>
      <vt:lpstr>Modeling Shunts in the Ybus </vt:lpstr>
      <vt:lpstr>Two Bus System Example</vt:lpstr>
      <vt:lpstr>Using the Ybus</vt:lpstr>
      <vt:lpstr>Solving for Bus Currents</vt:lpstr>
      <vt:lpstr>Solving for Bus Voltages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295</cp:revision>
  <cp:lastPrinted>2011-08-22T16:49:24Z</cp:lastPrinted>
  <dcterms:created xsi:type="dcterms:W3CDTF">2000-05-11T14:27:08Z</dcterms:created>
  <dcterms:modified xsi:type="dcterms:W3CDTF">2016-09-28T16:51:58Z</dcterms:modified>
</cp:coreProperties>
</file>